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87" r:id="rId4"/>
    <p:sldId id="281" r:id="rId5"/>
    <p:sldId id="297" r:id="rId6"/>
    <p:sldId id="284" r:id="rId7"/>
    <p:sldId id="282" r:id="rId8"/>
    <p:sldId id="258" r:id="rId9"/>
    <p:sldId id="289" r:id="rId10"/>
    <p:sldId id="290" r:id="rId11"/>
    <p:sldId id="298" r:id="rId12"/>
    <p:sldId id="288" r:id="rId13"/>
    <p:sldId id="259" r:id="rId14"/>
    <p:sldId id="260" r:id="rId15"/>
    <p:sldId id="292" r:id="rId16"/>
    <p:sldId id="299" r:id="rId17"/>
    <p:sldId id="291" r:id="rId18"/>
    <p:sldId id="261" r:id="rId19"/>
    <p:sldId id="293" r:id="rId20"/>
    <p:sldId id="262" r:id="rId21"/>
    <p:sldId id="263" r:id="rId22"/>
    <p:sldId id="264" r:id="rId23"/>
    <p:sldId id="265" r:id="rId24"/>
    <p:sldId id="270" r:id="rId25"/>
    <p:sldId id="294" r:id="rId26"/>
    <p:sldId id="271" r:id="rId27"/>
    <p:sldId id="295" r:id="rId28"/>
    <p:sldId id="266" r:id="rId29"/>
    <p:sldId id="267" r:id="rId30"/>
    <p:sldId id="296" r:id="rId31"/>
    <p:sldId id="276" r:id="rId32"/>
    <p:sldId id="278" r:id="rId33"/>
    <p:sldId id="279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A0E6E958-F10D-463E-8DD0-8C381D6BF4DA}" type="datetimeFigureOut">
              <a:rPr lang="en-US" smtClean="0"/>
              <a:t>1/19/2016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F0D69E01-DED8-4B07-8A22-F7433075B8DA}" type="slidenum">
              <a:rPr lang="en-US" smtClean="0"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7A2GIct0UnQ\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KX5jNnDMfxA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jFQIIM8IRZU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ulu.com/welcome" TargetMode="External"/><Relationship Id="rId2" Type="http://schemas.openxmlformats.org/officeDocument/2006/relationships/hyperlink" Target="https://www.youtube.com/watch?v=KeStsES1o3M\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52400"/>
            <a:ext cx="7772400" cy="1975104"/>
          </a:xfrm>
        </p:spPr>
        <p:txBody>
          <a:bodyPr/>
          <a:lstStyle/>
          <a:p>
            <a:r>
              <a:rPr lang="en-US" sz="4400" dirty="0" smtClean="0"/>
              <a:t>Symbolic Interactionism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992067"/>
            <a:ext cx="5105400" cy="54312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6144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1295400"/>
            <a:ext cx="7772400" cy="5060160"/>
          </a:xfrm>
        </p:spPr>
        <p:txBody>
          <a:bodyPr>
            <a:normAutofit/>
          </a:bodyPr>
          <a:lstStyle/>
          <a:p>
            <a:r>
              <a:rPr lang="en-US" dirty="0" smtClean="0"/>
              <a:t>Mead and Cooley</a:t>
            </a:r>
          </a:p>
          <a:p>
            <a:pPr algn="ctr"/>
            <a:r>
              <a:rPr lang="en-US" b="1" dirty="0" smtClean="0"/>
              <a:t>I and Me</a:t>
            </a:r>
          </a:p>
          <a:p>
            <a:r>
              <a:rPr lang="en-US" dirty="0" smtClean="0"/>
              <a:t>I=  interpreter of social </a:t>
            </a:r>
            <a:r>
              <a:rPr lang="en-US" dirty="0" smtClean="0"/>
              <a:t>____</a:t>
            </a:r>
            <a:r>
              <a:rPr lang="en-US" dirty="0" smtClean="0"/>
              <a:t>, </a:t>
            </a:r>
            <a:r>
              <a:rPr lang="en-US" dirty="0" smtClean="0"/>
              <a:t>relays info to “me”</a:t>
            </a:r>
          </a:p>
          <a:p>
            <a:r>
              <a:rPr lang="en-US" dirty="0" smtClean="0"/>
              <a:t>Me (social self)= </a:t>
            </a:r>
            <a:r>
              <a:rPr lang="en-US" dirty="0" smtClean="0"/>
              <a:t>________</a:t>
            </a:r>
            <a:r>
              <a:rPr lang="en-US" dirty="0" smtClean="0"/>
              <a:t>roles </a:t>
            </a:r>
            <a:r>
              <a:rPr lang="en-US" dirty="0" smtClean="0"/>
              <a:t>that are determined by interactions with others myself (roles)</a:t>
            </a:r>
          </a:p>
          <a:p>
            <a:r>
              <a:rPr lang="en-US" sz="2000" dirty="0">
                <a:hlinkClick r:id="rId2"/>
              </a:rPr>
              <a:t>https://</a:t>
            </a:r>
            <a:r>
              <a:rPr lang="en-US" sz="2000" dirty="0" smtClean="0">
                <a:hlinkClick r:id="rId2"/>
              </a:rPr>
              <a:t>www.youtube.com/watch?v=7A2GIct0UnQ</a:t>
            </a:r>
            <a:r>
              <a:rPr lang="en-US" sz="2000" dirty="0" smtClean="0">
                <a:hlinkClick r:id="rId2"/>
              </a:rPr>
              <a:t>\</a:t>
            </a:r>
            <a:r>
              <a:rPr lang="en-US" sz="2000" dirty="0" smtClean="0"/>
              <a:t> 5min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391916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Cooley</a:t>
            </a:r>
          </a:p>
          <a:p>
            <a:r>
              <a:rPr lang="en-US" b="1" dirty="0" smtClean="0"/>
              <a:t>Looking </a:t>
            </a:r>
            <a:r>
              <a:rPr lang="en-US" b="1" dirty="0" smtClean="0"/>
              <a:t>____</a:t>
            </a:r>
            <a:r>
              <a:rPr lang="en-US" b="1" dirty="0" smtClean="0"/>
              <a:t> </a:t>
            </a:r>
            <a:r>
              <a:rPr lang="en-US" b="1" dirty="0" smtClean="0"/>
              <a:t>Sel</a:t>
            </a:r>
            <a:r>
              <a:rPr lang="en-US" dirty="0" smtClean="0"/>
              <a:t>f—</a:t>
            </a:r>
          </a:p>
          <a:p>
            <a:r>
              <a:rPr lang="en-US" dirty="0" smtClean="0"/>
              <a:t>1.Think how you appear to others</a:t>
            </a:r>
          </a:p>
          <a:p>
            <a:r>
              <a:rPr lang="en-US" dirty="0" smtClean="0"/>
              <a:t>2.</a:t>
            </a:r>
            <a:r>
              <a:rPr lang="en-US" dirty="0"/>
              <a:t>M</a:t>
            </a:r>
            <a:r>
              <a:rPr lang="en-US" dirty="0" smtClean="0"/>
              <a:t>ake a judgment about how </a:t>
            </a:r>
            <a:r>
              <a:rPr lang="en-US" dirty="0" smtClean="0"/>
              <a:t>____</a:t>
            </a:r>
            <a:r>
              <a:rPr lang="en-US" dirty="0" smtClean="0"/>
              <a:t>think 3.___ </a:t>
            </a:r>
            <a:r>
              <a:rPr lang="en-US" dirty="0" smtClean="0"/>
              <a:t>that judgment to your self-concept</a:t>
            </a:r>
          </a:p>
        </p:txBody>
      </p:sp>
    </p:spTree>
    <p:extLst>
      <p:ext uri="{BB962C8B-B14F-4D97-AF65-F5344CB8AC3E}">
        <p14:creationId xmlns:p14="http://schemas.microsoft.com/office/powerpoint/2010/main" val="895028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91" y="217394"/>
            <a:ext cx="7951409" cy="6138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7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11444"/>
            <a:ext cx="5459813" cy="5813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0648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Thomas</a:t>
            </a:r>
          </a:p>
          <a:p>
            <a:r>
              <a:rPr lang="en-US" b="1" dirty="0" smtClean="0"/>
              <a:t>________</a:t>
            </a:r>
            <a:r>
              <a:rPr lang="en-US" b="1" dirty="0" smtClean="0"/>
              <a:t> </a:t>
            </a:r>
            <a:r>
              <a:rPr lang="en-US" b="1" dirty="0" smtClean="0"/>
              <a:t>of the situation</a:t>
            </a:r>
            <a:r>
              <a:rPr lang="en-US" dirty="0" smtClean="0"/>
              <a:t>—you can’t understand human behavior without understanding the perspectives </a:t>
            </a:r>
            <a:r>
              <a:rPr lang="en-US" dirty="0" smtClean="0"/>
              <a:t>________</a:t>
            </a:r>
            <a:r>
              <a:rPr lang="en-US" dirty="0" smtClean="0"/>
              <a:t> </a:t>
            </a:r>
            <a:r>
              <a:rPr lang="en-US" dirty="0" smtClean="0"/>
              <a:t>in the interaction. Perception = reality.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1668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011" y="1752600"/>
            <a:ext cx="844193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92808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 smtClean="0"/>
              <a:t>First Overarching theme</a:t>
            </a:r>
          </a:p>
          <a:p>
            <a:r>
              <a:rPr lang="en-US" dirty="0" smtClean="0"/>
              <a:t>Meaning is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to human behavior</a:t>
            </a:r>
          </a:p>
          <a:p>
            <a:pPr lvl="1"/>
            <a:r>
              <a:rPr lang="en-US" dirty="0" smtClean="0"/>
              <a:t>People will </a:t>
            </a:r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to something according to the meaning that the thing has for them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931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654" y="1081089"/>
            <a:ext cx="7556896" cy="42529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8726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471" y="609600"/>
            <a:ext cx="8279377" cy="619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771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936" y="1676400"/>
            <a:ext cx="6412458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080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en-US" b="1" dirty="0" smtClean="0"/>
              <a:t>First Overarching theme</a:t>
            </a:r>
          </a:p>
          <a:p>
            <a:pPr lvl="1"/>
            <a:r>
              <a:rPr lang="en-US" b="1" dirty="0" smtClean="0"/>
              <a:t>We learn about </a:t>
            </a:r>
            <a:r>
              <a:rPr lang="en-US" b="1" dirty="0" smtClean="0"/>
              <a:t>______through </a:t>
            </a:r>
            <a:r>
              <a:rPr lang="en-US" b="1" dirty="0" smtClean="0"/>
              <a:t>interactions with others </a:t>
            </a:r>
          </a:p>
          <a:p>
            <a:pPr lvl="1"/>
            <a:r>
              <a:rPr lang="en-US" dirty="0"/>
              <a:t>W</a:t>
            </a:r>
            <a:r>
              <a:rPr lang="en-US" dirty="0" smtClean="0"/>
              <a:t>hat does holding hands mean? </a:t>
            </a:r>
          </a:p>
          <a:p>
            <a:pPr lvl="1"/>
            <a:r>
              <a:rPr lang="en-US" dirty="0" smtClean="0"/>
              <a:t>A kiss? </a:t>
            </a:r>
          </a:p>
          <a:p>
            <a:pPr lvl="1"/>
            <a:r>
              <a:rPr lang="en-US" dirty="0" smtClean="0"/>
              <a:t>How do you know you are in a relationship?</a:t>
            </a:r>
          </a:p>
          <a:p>
            <a:pPr lvl="1"/>
            <a:r>
              <a:rPr lang="en-US" dirty="0" smtClean="0"/>
              <a:t>Cohabiting?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07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As people come into </a:t>
            </a:r>
            <a:r>
              <a:rPr lang="en-US" b="1" dirty="0" smtClean="0"/>
              <a:t>_____</a:t>
            </a:r>
            <a:r>
              <a:rPr lang="en-US" b="1" dirty="0" smtClean="0"/>
              <a:t> </a:t>
            </a:r>
            <a:r>
              <a:rPr lang="en-US" b="1" dirty="0" smtClean="0"/>
              <a:t>with different things and experiences, they </a:t>
            </a:r>
            <a:r>
              <a:rPr lang="en-US" b="1" dirty="0" smtClean="0"/>
              <a:t>______</a:t>
            </a:r>
            <a:r>
              <a:rPr lang="en-US" b="1" dirty="0" smtClean="0"/>
              <a:t> </a:t>
            </a:r>
            <a:r>
              <a:rPr lang="en-US" b="1" dirty="0" smtClean="0"/>
              <a:t>what is being learned.</a:t>
            </a:r>
          </a:p>
          <a:p>
            <a:pPr lvl="1"/>
            <a:r>
              <a:rPr lang="en-US" sz="1400" dirty="0">
                <a:hlinkClick r:id="rId2"/>
              </a:rPr>
              <a:t>https://</a:t>
            </a:r>
            <a:r>
              <a:rPr lang="en-US" sz="1400" dirty="0" smtClean="0">
                <a:hlinkClick r:id="rId2"/>
              </a:rPr>
              <a:t>www.youtube.com/watch?v=KX5jNnDMfxA</a:t>
            </a:r>
            <a:r>
              <a:rPr lang="en-US" sz="1400" dirty="0" smtClean="0"/>
              <a:t> 1min</a:t>
            </a:r>
            <a:endParaRPr lang="en-US" sz="1400" dirty="0"/>
          </a:p>
          <a:p>
            <a:pPr lvl="1"/>
            <a:r>
              <a:rPr lang="en-US" sz="2800" dirty="0"/>
              <a:t>What meaning does each person take from this interaction?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383846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Second Overarching Theme</a:t>
            </a:r>
          </a:p>
          <a:p>
            <a:r>
              <a:rPr lang="en-US" b="1" dirty="0" smtClean="0"/>
              <a:t>A human infant is asocial. </a:t>
            </a:r>
          </a:p>
          <a:p>
            <a:r>
              <a:rPr lang="en-US" b="1" dirty="0"/>
              <a:t>P</a:t>
            </a:r>
            <a:r>
              <a:rPr lang="en-US" b="1" dirty="0" smtClean="0"/>
              <a:t>rejudices and self-identity are </a:t>
            </a:r>
            <a:r>
              <a:rPr lang="en-US" b="1" dirty="0" smtClean="0"/>
              <a:t>______</a:t>
            </a:r>
            <a:r>
              <a:rPr lang="en-US" b="1" dirty="0" smtClean="0"/>
              <a:t>.</a:t>
            </a:r>
            <a:endParaRPr lang="en-US" b="1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70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35267"/>
            <a:ext cx="5943600" cy="66725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8913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Identity Chart</a:t>
            </a: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295400"/>
            <a:ext cx="7772400" cy="44000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791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Second Overarching Theme</a:t>
            </a:r>
          </a:p>
          <a:p>
            <a:r>
              <a:rPr lang="en-US" b="1" dirty="0" smtClean="0"/>
              <a:t>Once individuals develop a sense of </a:t>
            </a:r>
            <a:r>
              <a:rPr lang="en-US" b="1" dirty="0" smtClean="0"/>
              <a:t>____</a:t>
            </a:r>
            <a:r>
              <a:rPr lang="en-US" b="1" dirty="0" smtClean="0"/>
              <a:t>, </a:t>
            </a:r>
            <a:r>
              <a:rPr lang="en-US" b="1" dirty="0" smtClean="0"/>
              <a:t>this will provide motivation for future </a:t>
            </a:r>
            <a:r>
              <a:rPr lang="en-US" b="1" dirty="0" smtClean="0"/>
              <a:t>______</a:t>
            </a:r>
            <a:r>
              <a:rPr lang="en-US" b="1" dirty="0" smtClean="0"/>
              <a:t>. </a:t>
            </a:r>
            <a:endParaRPr lang="en-US" b="1" dirty="0" smtClean="0"/>
          </a:p>
          <a:p>
            <a:r>
              <a:rPr lang="en-US" dirty="0" smtClean="0"/>
              <a:t>A good student</a:t>
            </a:r>
            <a:endParaRPr lang="en-US" dirty="0"/>
          </a:p>
          <a:p>
            <a:r>
              <a:rPr lang="en-US" dirty="0" smtClean="0"/>
              <a:t>A good instructor</a:t>
            </a:r>
          </a:p>
          <a:p>
            <a:r>
              <a:rPr lang="en-US" dirty="0" smtClean="0"/>
              <a:t>A good bf/gf</a:t>
            </a:r>
          </a:p>
          <a:p>
            <a:r>
              <a:rPr lang="en-US" dirty="0"/>
              <a:t>A</a:t>
            </a:r>
            <a:r>
              <a:rPr lang="en-US" dirty="0" smtClean="0"/>
              <a:t> gang-member </a:t>
            </a:r>
          </a:p>
          <a:p>
            <a:r>
              <a:rPr lang="en-US" dirty="0"/>
              <a:t>A</a:t>
            </a:r>
            <a:r>
              <a:rPr lang="en-US" dirty="0" smtClean="0"/>
              <a:t> good family member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08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Third Overarching Theme</a:t>
            </a:r>
          </a:p>
          <a:p>
            <a:r>
              <a:rPr lang="en-US" b="1" dirty="0" smtClean="0"/>
              <a:t>Individuals are influenced by </a:t>
            </a:r>
            <a:r>
              <a:rPr lang="en-US" b="1" dirty="0" smtClean="0"/>
              <a:t>______</a:t>
            </a:r>
            <a:r>
              <a:rPr lang="en-US" b="1" dirty="0" smtClean="0"/>
              <a:t>.</a:t>
            </a:r>
            <a:endParaRPr lang="en-US" b="1" dirty="0" smtClean="0"/>
          </a:p>
          <a:p>
            <a:r>
              <a:rPr lang="en-US" dirty="0"/>
              <a:t>M</a:t>
            </a:r>
            <a:r>
              <a:rPr lang="en-US" dirty="0" smtClean="0"/>
              <a:t>ore involved fathers? </a:t>
            </a:r>
          </a:p>
          <a:p>
            <a:r>
              <a:rPr lang="en-US" dirty="0" smtClean="0"/>
              <a:t>Littering? </a:t>
            </a:r>
            <a:endParaRPr lang="en-US" dirty="0" smtClean="0"/>
          </a:p>
          <a:p>
            <a:r>
              <a:rPr lang="en-US" dirty="0"/>
              <a:t>O</a:t>
            </a:r>
            <a:r>
              <a:rPr lang="en-US" dirty="0" smtClean="0"/>
              <a:t>ther examples?</a:t>
            </a:r>
          </a:p>
        </p:txBody>
      </p:sp>
    </p:spTree>
    <p:extLst>
      <p:ext uri="{BB962C8B-B14F-4D97-AF65-F5344CB8AC3E}">
        <p14:creationId xmlns:p14="http://schemas.microsoft.com/office/powerpoint/2010/main" val="124590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Assumptions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ctr"/>
            <a:r>
              <a:rPr lang="en-US" dirty="0" smtClean="0"/>
              <a:t>Third Overarching Theme</a:t>
            </a:r>
          </a:p>
          <a:p>
            <a:r>
              <a:rPr lang="en-US" b="1" dirty="0" smtClean="0"/>
              <a:t>People learn the </a:t>
            </a:r>
            <a:r>
              <a:rPr lang="en-US" b="1" dirty="0" smtClean="0"/>
              <a:t>____</a:t>
            </a:r>
            <a:r>
              <a:rPr lang="en-US" b="1" dirty="0" smtClean="0"/>
              <a:t> </a:t>
            </a:r>
            <a:r>
              <a:rPr lang="en-US" b="1" dirty="0" smtClean="0"/>
              <a:t>and values of society through everyday interactions within that </a:t>
            </a:r>
            <a:r>
              <a:rPr lang="en-US" b="1" dirty="0" smtClean="0"/>
              <a:t>_____.</a:t>
            </a:r>
            <a:endParaRPr lang="en-US" b="1" dirty="0" smtClean="0"/>
          </a:p>
          <a:p>
            <a:r>
              <a:rPr lang="en-US" dirty="0"/>
              <a:t>C</a:t>
            </a:r>
            <a:r>
              <a:rPr lang="en-US" dirty="0" smtClean="0"/>
              <a:t>lapping </a:t>
            </a:r>
          </a:p>
          <a:p>
            <a:r>
              <a:rPr lang="en-US" dirty="0"/>
              <a:t>E</a:t>
            </a:r>
            <a:r>
              <a:rPr lang="en-US" dirty="0" smtClean="0"/>
              <a:t>ating in public </a:t>
            </a:r>
          </a:p>
          <a:p>
            <a:r>
              <a:rPr lang="en-US" dirty="0" smtClean="0"/>
              <a:t>Breastfeeding</a:t>
            </a:r>
          </a:p>
          <a:p>
            <a:r>
              <a:rPr lang="en-US" dirty="0" smtClean="0"/>
              <a:t>Elevator</a:t>
            </a:r>
          </a:p>
          <a:p>
            <a:r>
              <a:rPr lang="en-US" dirty="0" smtClean="0"/>
              <a:t>Other Examples?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3735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Symbols</a:t>
            </a:r>
          </a:p>
          <a:p>
            <a:r>
              <a:rPr lang="en-US" dirty="0" smtClean="0"/>
              <a:t>Meanings are defined by how we </a:t>
            </a:r>
            <a:r>
              <a:rPr lang="en-US" dirty="0" smtClean="0"/>
              <a:t>___</a:t>
            </a:r>
            <a:r>
              <a:rPr lang="en-US" dirty="0" smtClean="0"/>
              <a:t> </a:t>
            </a:r>
            <a:r>
              <a:rPr lang="en-US" dirty="0" smtClean="0"/>
              <a:t>others using them and the </a:t>
            </a:r>
            <a:r>
              <a:rPr lang="en-US" dirty="0" smtClean="0"/>
              <a:t>_______</a:t>
            </a:r>
            <a:r>
              <a:rPr lang="en-US" dirty="0" smtClean="0"/>
              <a:t> </a:t>
            </a:r>
            <a:r>
              <a:rPr lang="en-US" dirty="0" smtClean="0"/>
              <a:t>of the situation</a:t>
            </a:r>
          </a:p>
          <a:p>
            <a:pPr algn="ctr"/>
            <a:r>
              <a:rPr lang="en-US" dirty="0" smtClean="0"/>
              <a:t>Dressing Down</a:t>
            </a:r>
          </a:p>
          <a:p>
            <a:endParaRPr lang="en-US" dirty="0"/>
          </a:p>
          <a:p>
            <a:pPr algn="ctr"/>
            <a:r>
              <a:rPr lang="en-US" dirty="0" smtClean="0"/>
              <a:t>Interaction</a:t>
            </a:r>
          </a:p>
          <a:p>
            <a:r>
              <a:rPr lang="en-US" dirty="0" smtClean="0"/>
              <a:t>Social behavior between 2 or more people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595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Gestures</a:t>
            </a:r>
          </a:p>
          <a:p>
            <a:pPr algn="ctr"/>
            <a:r>
              <a:rPr lang="en-US" dirty="0" smtClean="0"/>
              <a:t>A OK –different meaning here and </a:t>
            </a:r>
            <a:r>
              <a:rPr lang="en-US" dirty="0" err="1" smtClean="0"/>
              <a:t>Brasil</a:t>
            </a:r>
            <a:endParaRPr lang="en-US" dirty="0" smtClean="0"/>
          </a:p>
          <a:p>
            <a:pPr algn="ctr"/>
            <a:r>
              <a:rPr lang="en-US" dirty="0" smtClean="0"/>
              <a:t>Social Norms</a:t>
            </a:r>
          </a:p>
          <a:p>
            <a:pPr algn="ctr"/>
            <a:r>
              <a:rPr lang="en-US" dirty="0" smtClean="0"/>
              <a:t>Appropriate interactions</a:t>
            </a:r>
          </a:p>
          <a:p>
            <a:pPr algn="ctr"/>
            <a:r>
              <a:rPr lang="en-US" dirty="0" smtClean="0"/>
              <a:t>Rituals</a:t>
            </a:r>
          </a:p>
          <a:p>
            <a:pPr algn="ctr"/>
            <a:r>
              <a:rPr lang="en-US" dirty="0" smtClean="0"/>
              <a:t>(traditions that are repeated 0ver time)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2973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Roles</a:t>
            </a:r>
          </a:p>
          <a:p>
            <a:r>
              <a:rPr lang="en-US" dirty="0" smtClean="0"/>
              <a:t>A set of defined social </a:t>
            </a:r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for a specific situation. </a:t>
            </a:r>
          </a:p>
          <a:p>
            <a:r>
              <a:rPr lang="en-US" dirty="0" smtClean="0"/>
              <a:t>What are your roles?</a:t>
            </a:r>
          </a:p>
          <a:p>
            <a:pPr algn="ctr"/>
            <a:r>
              <a:rPr lang="en-US" dirty="0" smtClean="0"/>
              <a:t>Salience</a:t>
            </a:r>
          </a:p>
          <a:p>
            <a:r>
              <a:rPr lang="en-US" dirty="0" smtClean="0"/>
              <a:t>How important each </a:t>
            </a:r>
            <a:r>
              <a:rPr lang="en-US" dirty="0" smtClean="0"/>
              <a:t>____</a:t>
            </a:r>
            <a:r>
              <a:rPr lang="en-US" dirty="0" smtClean="0"/>
              <a:t> </a:t>
            </a:r>
            <a:r>
              <a:rPr lang="en-US" dirty="0" smtClean="0"/>
              <a:t>is to you right now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188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Primary Terms and Concepts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r>
              <a:rPr lang="en-US" dirty="0" smtClean="0"/>
              <a:t>Identity </a:t>
            </a:r>
          </a:p>
          <a:p>
            <a:r>
              <a:rPr lang="en-US" b="1" dirty="0" smtClean="0"/>
              <a:t>The roles that are most </a:t>
            </a:r>
            <a:r>
              <a:rPr lang="en-US" b="1" dirty="0" smtClean="0"/>
              <a:t>______</a:t>
            </a:r>
            <a:r>
              <a:rPr lang="en-US" b="1" dirty="0" smtClean="0"/>
              <a:t> </a:t>
            </a:r>
            <a:r>
              <a:rPr lang="en-US" b="1" dirty="0" smtClean="0"/>
              <a:t>for us make up our identities</a:t>
            </a:r>
          </a:p>
          <a:p>
            <a:pPr lvl="1"/>
            <a:r>
              <a:rPr lang="en-US" dirty="0" smtClean="0"/>
              <a:t>How do your salient roles influence your behavior?</a:t>
            </a:r>
          </a:p>
          <a:p>
            <a:endParaRPr lang="en-US" dirty="0"/>
          </a:p>
          <a:p>
            <a:endParaRPr lang="en-US" sz="2400" u="sng" dirty="0"/>
          </a:p>
          <a:p>
            <a:endParaRPr lang="en-US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8591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Application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Describe a situation similar to the cocktail party at the beginning of the book chapter. </a:t>
            </a:r>
          </a:p>
          <a:p>
            <a:r>
              <a:rPr lang="en-US" dirty="0" smtClean="0"/>
              <a:t>Describe the setting or definition of the </a:t>
            </a:r>
            <a:r>
              <a:rPr lang="en-US" dirty="0" smtClean="0"/>
              <a:t>situation.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022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Some Application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Wife’s </a:t>
            </a:r>
            <a:r>
              <a:rPr lang="en-US" dirty="0" smtClean="0"/>
              <a:t>grad school end of year party; some visitors from </a:t>
            </a:r>
            <a:r>
              <a:rPr lang="en-US" dirty="0" smtClean="0"/>
              <a:t>Vietnam</a:t>
            </a:r>
            <a:endParaRPr lang="en-US" dirty="0" smtClean="0"/>
          </a:p>
          <a:p>
            <a:r>
              <a:rPr lang="en-US" dirty="0" smtClean="0"/>
              <a:t>How did you react? Not happy to be there but put on a happy face because that is how my wife and the people at the party expected me to act. Learned to say goodbye in Vietnamese.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0681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did the other people respond? As expected, very pleased and surprised when I said good bye to them in Vietnamese. Wife was happy I put on a good show.</a:t>
            </a:r>
          </a:p>
        </p:txBody>
      </p:sp>
    </p:spTree>
    <p:extLst>
      <p:ext uri="{BB962C8B-B14F-4D97-AF65-F5344CB8AC3E}">
        <p14:creationId xmlns:p14="http://schemas.microsoft.com/office/powerpoint/2010/main" val="2333931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 Question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does this influence my behavior?</a:t>
            </a:r>
          </a:p>
          <a:p>
            <a:r>
              <a:rPr lang="en-US" dirty="0" smtClean="0"/>
              <a:t>I will continue to put on a happy face for my wife and learn how to say hello and goodbye in multiple languages.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629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Methodological Issue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used for both quantitative and qualitative research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312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Critique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1—Initially hard to define </a:t>
            </a:r>
            <a:r>
              <a:rPr lang="en-US" dirty="0" smtClean="0"/>
              <a:t>and _______ </a:t>
            </a:r>
            <a:r>
              <a:rPr lang="en-US" dirty="0" smtClean="0"/>
              <a:t>concepts but this has been overcome</a:t>
            </a:r>
          </a:p>
          <a:p>
            <a:r>
              <a:rPr lang="en-US" dirty="0" smtClean="0"/>
              <a:t>2—Key concepts </a:t>
            </a:r>
            <a:r>
              <a:rPr lang="en-US" dirty="0" smtClean="0"/>
              <a:t>___</a:t>
            </a:r>
            <a:r>
              <a:rPr lang="en-US" dirty="0" smtClean="0"/>
              <a:t> </a:t>
            </a:r>
            <a:r>
              <a:rPr lang="en-US" dirty="0" smtClean="0"/>
              <a:t>combined into one theory—can pick and choose what parts of the theory to use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1771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Critique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3—Role of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are undervalued and unconscious ignored—somewhat addressed now</a:t>
            </a:r>
          </a:p>
          <a:p>
            <a:r>
              <a:rPr lang="en-US" dirty="0" smtClean="0"/>
              <a:t>4—Overemphasis on one’s ability to create one’s own reality and </a:t>
            </a:r>
            <a:r>
              <a:rPr lang="en-US" dirty="0" smtClean="0"/>
              <a:t>______</a:t>
            </a:r>
            <a:r>
              <a:rPr lang="en-US" dirty="0" smtClean="0"/>
              <a:t> </a:t>
            </a:r>
            <a:r>
              <a:rPr lang="en-US" dirty="0" smtClean="0"/>
              <a:t>the actual physical world we live in.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871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Critique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5—The role of </a:t>
            </a:r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is ignored—one perception may have more power and thus be reinforced</a:t>
            </a:r>
            <a:endParaRPr lang="en-US" dirty="0"/>
          </a:p>
          <a:p>
            <a:r>
              <a:rPr lang="en-US" dirty="0" smtClean="0"/>
              <a:t>6—The role of </a:t>
            </a:r>
            <a:r>
              <a:rPr lang="en-US" dirty="0" smtClean="0"/>
              <a:t>_____</a:t>
            </a:r>
            <a:r>
              <a:rPr lang="en-US" dirty="0" smtClean="0"/>
              <a:t> </a:t>
            </a:r>
            <a:r>
              <a:rPr lang="en-US" dirty="0" smtClean="0"/>
              <a:t>is largely ignored</a:t>
            </a:r>
            <a:endParaRPr lang="en-US" dirty="0"/>
          </a:p>
          <a:p>
            <a:r>
              <a:rPr lang="en-US" dirty="0" smtClean="0"/>
              <a:t>7—Symbolic Interactionism is a framework for understanding rather than a stand-alone theory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8419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8580" indent="0">
              <a:buNone/>
            </a:pPr>
            <a:endParaRPr lang="en-US" dirty="0" smtClean="0"/>
          </a:p>
          <a:p>
            <a:r>
              <a:rPr lang="en-US" dirty="0" smtClean="0"/>
              <a:t>Summary </a:t>
            </a:r>
            <a:r>
              <a:rPr lang="en-US" dirty="0"/>
              <a:t>from a more sociological </a:t>
            </a:r>
            <a:r>
              <a:rPr lang="en-US" dirty="0" smtClean="0"/>
              <a:t>perspective (3:33)</a:t>
            </a:r>
          </a:p>
          <a:p>
            <a:r>
              <a:rPr lang="en-US" sz="2800" u="sng" dirty="0">
                <a:hlinkClick r:id="rId2"/>
              </a:rPr>
              <a:t>http://</a:t>
            </a:r>
            <a:r>
              <a:rPr lang="en-US" sz="2800" u="sng" dirty="0" smtClean="0">
                <a:hlinkClick r:id="rId2"/>
              </a:rPr>
              <a:t>www.youtube.com/watch?v=jFQIIM8IRZU</a:t>
            </a:r>
            <a:endParaRPr lang="en-US" sz="2800" u="sng" dirty="0" smtClean="0"/>
          </a:p>
          <a:p>
            <a:endParaRPr lang="en-US" sz="2800" u="sng" dirty="0"/>
          </a:p>
          <a:p>
            <a:pPr marL="68580" indent="0">
              <a:buNone/>
            </a:pPr>
            <a:endParaRPr lang="en-US" dirty="0"/>
          </a:p>
          <a:p>
            <a:endParaRPr lang="en-US" dirty="0"/>
          </a:p>
          <a:p>
            <a:pPr marL="68580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13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Application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err="1"/>
              <a:t>Catfished</a:t>
            </a:r>
            <a:r>
              <a:rPr lang="en-US" dirty="0"/>
              <a:t> </a:t>
            </a:r>
            <a:r>
              <a:rPr lang="en-US" dirty="0" smtClean="0"/>
              <a:t>Story (10:53)</a:t>
            </a:r>
            <a:endParaRPr lang="en-US" dirty="0"/>
          </a:p>
          <a:p>
            <a:endParaRPr lang="en-US" dirty="0"/>
          </a:p>
          <a:p>
            <a:r>
              <a:rPr lang="en-US" sz="2000" dirty="0">
                <a:hlinkClick r:id="rId2"/>
              </a:rPr>
              <a:t>https://www.youtube.com/watch?v=KeStsES1o3M\</a:t>
            </a:r>
            <a:endParaRPr lang="en-US" sz="2000" dirty="0"/>
          </a:p>
          <a:p>
            <a:endParaRPr lang="en-US" dirty="0"/>
          </a:p>
          <a:p>
            <a:r>
              <a:rPr lang="en-US" dirty="0"/>
              <a:t>Full </a:t>
            </a:r>
            <a:r>
              <a:rPr lang="en-US" dirty="0" err="1"/>
              <a:t>Catfished</a:t>
            </a:r>
            <a:r>
              <a:rPr lang="en-US" dirty="0"/>
              <a:t> </a:t>
            </a:r>
            <a:r>
              <a:rPr lang="en-US" dirty="0" smtClean="0"/>
              <a:t>Episode (40:50)</a:t>
            </a:r>
            <a:endParaRPr lang="en-US" dirty="0"/>
          </a:p>
          <a:p>
            <a:r>
              <a:rPr lang="en-US">
                <a:hlinkClick r:id="rId3"/>
              </a:rPr>
              <a:t>http://</a:t>
            </a:r>
            <a:r>
              <a:rPr lang="en-US" smtClean="0">
                <a:hlinkClick r:id="rId3"/>
              </a:rPr>
              <a:t>www.hulu.com/welcome</a:t>
            </a:r>
            <a:endParaRPr lang="en-US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008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1398</TotalTime>
  <Words>692</Words>
  <Application>Microsoft Office PowerPoint</Application>
  <PresentationFormat>On-screen Show (4:3)</PresentationFormat>
  <Paragraphs>123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Metro</vt:lpstr>
      <vt:lpstr>Symbolic Interactionism</vt:lpstr>
      <vt:lpstr>History</vt:lpstr>
      <vt:lpstr>History</vt:lpstr>
      <vt:lpstr>PowerPoint Presentation</vt:lpstr>
      <vt:lpstr>PowerPoint Presentation</vt:lpstr>
      <vt:lpstr>History</vt:lpstr>
      <vt:lpstr>PowerPoint Presentation</vt:lpstr>
      <vt:lpstr>Basic Assumptions</vt:lpstr>
      <vt:lpstr>PowerPoint Presentation</vt:lpstr>
      <vt:lpstr>PowerPoint Presentation</vt:lpstr>
      <vt:lpstr>PowerPoint Presentation</vt:lpstr>
      <vt:lpstr>Basic Assumptions</vt:lpstr>
      <vt:lpstr>Basic Assumptions Cont.</vt:lpstr>
      <vt:lpstr>Basic Assumptions</vt:lpstr>
      <vt:lpstr>PowerPoint Presentation</vt:lpstr>
      <vt:lpstr>Identity Chart</vt:lpstr>
      <vt:lpstr>Basic Assumptions</vt:lpstr>
      <vt:lpstr>Basic Assumptions</vt:lpstr>
      <vt:lpstr>Basic Assumptions</vt:lpstr>
      <vt:lpstr>Primary Terms and Concepts</vt:lpstr>
      <vt:lpstr>Primary Terms and Concepts</vt:lpstr>
      <vt:lpstr>Primary Terms and Concepts</vt:lpstr>
      <vt:lpstr>Primary Terms and Concepts</vt:lpstr>
      <vt:lpstr>Some Application Questions</vt:lpstr>
      <vt:lpstr>Some Application Questions</vt:lpstr>
      <vt:lpstr>Application Question</vt:lpstr>
      <vt:lpstr>Application Question</vt:lpstr>
      <vt:lpstr>Methodological Issue</vt:lpstr>
      <vt:lpstr>Critique</vt:lpstr>
      <vt:lpstr>Critique</vt:lpstr>
      <vt:lpstr>Critique</vt:lpstr>
      <vt:lpstr>Review</vt:lpstr>
      <vt:lpstr>Application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Symbolic Interactionism</dc:title>
  <dc:creator>Mandi</dc:creator>
  <cp:lastModifiedBy>Windows User</cp:lastModifiedBy>
  <cp:revision>43</cp:revision>
  <dcterms:created xsi:type="dcterms:W3CDTF">2014-01-23T03:52:58Z</dcterms:created>
  <dcterms:modified xsi:type="dcterms:W3CDTF">2016-01-19T16:21:25Z</dcterms:modified>
</cp:coreProperties>
</file>